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notesSlides/notesSlide17.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6.xml" ContentType="application/vnd.openxmlformats-officedocument.presentationml.notesSlide+xml"/>
  <Override PartName="/ppt/notesSlides/notesSlide13.xml" ContentType="application/vnd.openxmlformats-officedocument.presentationml.notesSlide+xml"/>
  <Override PartName="/ppt/slideMasters/slideMaster1.xml" ContentType="application/vnd.openxmlformats-officedocument.presentationml.slideMaster+xml"/>
  <Override PartName="/ppt/notesSlides/notesSlide12.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handoutMasters/handoutMaster1.xml" ContentType="application/vnd.openxmlformats-officedocument.presentationml.handout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6" r:id="rId2"/>
    <p:sldId id="257" r:id="rId3"/>
    <p:sldId id="258" r:id="rId4"/>
    <p:sldId id="259" r:id="rId5"/>
    <p:sldId id="260" r:id="rId6"/>
    <p:sldId id="261" r:id="rId7"/>
    <p:sldId id="262" r:id="rId8"/>
    <p:sldId id="263" r:id="rId9"/>
    <p:sldId id="269" r:id="rId10"/>
    <p:sldId id="264" r:id="rId11"/>
    <p:sldId id="265" r:id="rId12"/>
    <p:sldId id="266" r:id="rId13"/>
    <p:sldId id="271" r:id="rId14"/>
    <p:sldId id="270" r:id="rId15"/>
    <p:sldId id="274" r:id="rId16"/>
    <p:sldId id="275" r:id="rId17"/>
    <p:sldId id="276" r:id="rId1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4" autoAdjust="0"/>
    <p:restoredTop sz="63046" autoAdjust="0"/>
  </p:normalViewPr>
  <p:slideViewPr>
    <p:cSldViewPr snapToGrid="0">
      <p:cViewPr varScale="1">
        <p:scale>
          <a:sx n="79" d="100"/>
          <a:sy n="79" d="100"/>
        </p:scale>
        <p:origin x="894"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2.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1982327D-8407-4181-A078-AE534601ABF0}" type="datetimeFigureOut">
              <a:rPr lang="en-US" smtClean="0"/>
              <a:t>8/24/2017</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999B2C3-F529-450D-AB06-E757BCC600D7}" type="slidenum">
              <a:rPr lang="en-US" smtClean="0"/>
              <a:t>‹#›</a:t>
            </a:fld>
            <a:endParaRPr lang="en-US"/>
          </a:p>
        </p:txBody>
      </p:sp>
    </p:spTree>
    <p:extLst>
      <p:ext uri="{BB962C8B-B14F-4D97-AF65-F5344CB8AC3E}">
        <p14:creationId xmlns:p14="http://schemas.microsoft.com/office/powerpoint/2010/main" val="19665359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770F44EC-720C-1948-9C3B-1BB4D16A2A54}" type="datetimeFigureOut">
              <a:rPr lang="en-US" smtClean="0"/>
              <a:t>8/24/2017</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96716BE-71C1-8F4F-AAC0-609CC8F9B9B8}" type="slidenum">
              <a:rPr lang="en-US" smtClean="0"/>
              <a:t>‹#›</a:t>
            </a:fld>
            <a:endParaRPr lang="en-US"/>
          </a:p>
        </p:txBody>
      </p:sp>
    </p:spTree>
    <p:extLst>
      <p:ext uri="{BB962C8B-B14F-4D97-AF65-F5344CB8AC3E}">
        <p14:creationId xmlns:p14="http://schemas.microsoft.com/office/powerpoint/2010/main" val="14782246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Aloha </a:t>
            </a:r>
            <a:r>
              <a:rPr lang="en-US" dirty="0" err="1" smtClean="0"/>
              <a:t>awakea</a:t>
            </a:r>
            <a:r>
              <a:rPr lang="en-US" baseline="0" dirty="0" smtClean="0"/>
              <a:t> </a:t>
            </a:r>
            <a:r>
              <a:rPr lang="en-US" baseline="0" dirty="0" err="1" smtClean="0"/>
              <a:t>kakou</a:t>
            </a:r>
            <a:r>
              <a:rPr lang="en-US" baseline="0" dirty="0" smtClean="0"/>
              <a:t>!  My name is Scott Derrickson and I am the Senior Planner for the State Land Use Commission</a:t>
            </a:r>
            <a:endParaRPr lang="en-US" dirty="0"/>
          </a:p>
        </p:txBody>
      </p:sp>
      <p:sp>
        <p:nvSpPr>
          <p:cNvPr id="4" name="Slide Number Placeholder 3"/>
          <p:cNvSpPr>
            <a:spLocks noGrp="1"/>
          </p:cNvSpPr>
          <p:nvPr>
            <p:ph type="sldNum" sz="quarter" idx="10"/>
          </p:nvPr>
        </p:nvSpPr>
        <p:spPr/>
        <p:txBody>
          <a:bodyPr/>
          <a:lstStyle/>
          <a:p>
            <a:fld id="{A96716BE-71C1-8F4F-AAC0-609CC8F9B9B8}" type="slidenum">
              <a:rPr lang="en-US" smtClean="0"/>
              <a:t>1</a:t>
            </a:fld>
            <a:endParaRPr lang="en-US"/>
          </a:p>
        </p:txBody>
      </p:sp>
    </p:spTree>
    <p:extLst>
      <p:ext uri="{BB962C8B-B14F-4D97-AF65-F5344CB8AC3E}">
        <p14:creationId xmlns:p14="http://schemas.microsoft.com/office/powerpoint/2010/main" val="3269127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solutions that could guide interested parties</a:t>
            </a:r>
            <a:r>
              <a:rPr lang="en-US" baseline="0" dirty="0" smtClean="0"/>
              <a:t> or members of the public with a simple series of questions to request services or provide information to the LUC regarding ongoing development proposals.</a:t>
            </a:r>
            <a:endParaRPr lang="en-US" dirty="0"/>
          </a:p>
        </p:txBody>
      </p:sp>
      <p:sp>
        <p:nvSpPr>
          <p:cNvPr id="4" name="Slide Number Placeholder 3"/>
          <p:cNvSpPr>
            <a:spLocks noGrp="1"/>
          </p:cNvSpPr>
          <p:nvPr>
            <p:ph type="sldNum" sz="quarter" idx="10"/>
          </p:nvPr>
        </p:nvSpPr>
        <p:spPr/>
        <p:txBody>
          <a:bodyPr/>
          <a:lstStyle/>
          <a:p>
            <a:fld id="{A96716BE-71C1-8F4F-AAC0-609CC8F9B9B8}" type="slidenum">
              <a:rPr lang="en-US" smtClean="0"/>
              <a:t>10</a:t>
            </a:fld>
            <a:endParaRPr lang="en-US"/>
          </a:p>
        </p:txBody>
      </p:sp>
    </p:spTree>
    <p:extLst>
      <p:ext uri="{BB962C8B-B14F-4D97-AF65-F5344CB8AC3E}">
        <p14:creationId xmlns:p14="http://schemas.microsoft.com/office/powerpoint/2010/main" val="2690549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a certain</a:t>
            </a:r>
            <a:r>
              <a:rPr lang="en-US" baseline="0" dirty="0" smtClean="0"/>
              <a:t> level of technical expertise on staff, but we readily admit that we are way out of our ability to figure out or create possible solutions for our workflow processes.</a:t>
            </a:r>
            <a:endParaRPr lang="en-US" dirty="0"/>
          </a:p>
        </p:txBody>
      </p:sp>
      <p:sp>
        <p:nvSpPr>
          <p:cNvPr id="4" name="Slide Number Placeholder 3"/>
          <p:cNvSpPr>
            <a:spLocks noGrp="1"/>
          </p:cNvSpPr>
          <p:nvPr>
            <p:ph type="sldNum" sz="quarter" idx="10"/>
          </p:nvPr>
        </p:nvSpPr>
        <p:spPr/>
        <p:txBody>
          <a:bodyPr/>
          <a:lstStyle/>
          <a:p>
            <a:fld id="{A96716BE-71C1-8F4F-AAC0-609CC8F9B9B8}" type="slidenum">
              <a:rPr lang="en-US" smtClean="0"/>
              <a:t>11</a:t>
            </a:fld>
            <a:endParaRPr lang="en-US"/>
          </a:p>
        </p:txBody>
      </p:sp>
    </p:spTree>
    <p:extLst>
      <p:ext uri="{BB962C8B-B14F-4D97-AF65-F5344CB8AC3E}">
        <p14:creationId xmlns:p14="http://schemas.microsoft.com/office/powerpoint/2010/main" val="3786779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6716BE-71C1-8F4F-AAC0-609CC8F9B9B8}" type="slidenum">
              <a:rPr lang="en-US" smtClean="0"/>
              <a:t>12</a:t>
            </a:fld>
            <a:endParaRPr lang="en-US"/>
          </a:p>
        </p:txBody>
      </p:sp>
    </p:spTree>
    <p:extLst>
      <p:ext uri="{BB962C8B-B14F-4D97-AF65-F5344CB8AC3E}">
        <p14:creationId xmlns:p14="http://schemas.microsoft.com/office/powerpoint/2010/main" val="3436661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results would be:</a:t>
            </a:r>
          </a:p>
          <a:p>
            <a:endParaRPr lang="en-US" dirty="0" smtClean="0"/>
          </a:p>
          <a:p>
            <a:r>
              <a:rPr lang="en-US" dirty="0" smtClean="0"/>
              <a:t>No</a:t>
            </a:r>
            <a:r>
              <a:rPr lang="en-US" baseline="0" dirty="0" smtClean="0"/>
              <a:t> limitation on the public’s ability to provide input or get access to information</a:t>
            </a:r>
          </a:p>
          <a:p>
            <a:endParaRPr lang="en-US" baseline="0" dirty="0" smtClean="0"/>
          </a:p>
          <a:p>
            <a:r>
              <a:rPr lang="en-US" baseline="0" dirty="0" smtClean="0"/>
              <a:t>Improve transparency in government decision making</a:t>
            </a:r>
          </a:p>
          <a:p>
            <a:endParaRPr lang="en-US" baseline="0" dirty="0" smtClean="0"/>
          </a:p>
          <a:p>
            <a:r>
              <a:rPr lang="en-US" baseline="0" dirty="0" smtClean="0"/>
              <a:t>Better Decision Making relies on receiving a diversity of information</a:t>
            </a:r>
          </a:p>
          <a:p>
            <a:endParaRPr lang="en-US" baseline="0" dirty="0" smtClean="0"/>
          </a:p>
          <a:p>
            <a:r>
              <a:rPr lang="en-US" baseline="0" dirty="0" smtClean="0"/>
              <a:t>LUC staff will be able to handle information and service requests more efficiently and assist more people</a:t>
            </a:r>
            <a:endParaRPr lang="en-US" dirty="0"/>
          </a:p>
        </p:txBody>
      </p:sp>
      <p:sp>
        <p:nvSpPr>
          <p:cNvPr id="4" name="Slide Number Placeholder 3"/>
          <p:cNvSpPr>
            <a:spLocks noGrp="1"/>
          </p:cNvSpPr>
          <p:nvPr>
            <p:ph type="sldNum" sz="quarter" idx="10"/>
          </p:nvPr>
        </p:nvSpPr>
        <p:spPr/>
        <p:txBody>
          <a:bodyPr/>
          <a:lstStyle/>
          <a:p>
            <a:fld id="{A96716BE-71C1-8F4F-AAC0-609CC8F9B9B8}" type="slidenum">
              <a:rPr lang="en-US" smtClean="0"/>
              <a:t>13</a:t>
            </a:fld>
            <a:endParaRPr lang="en-US"/>
          </a:p>
        </p:txBody>
      </p:sp>
    </p:spTree>
    <p:extLst>
      <p:ext uri="{BB962C8B-B14F-4D97-AF65-F5344CB8AC3E}">
        <p14:creationId xmlns:p14="http://schemas.microsoft.com/office/powerpoint/2010/main" val="336306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Ultimately,</a:t>
            </a:r>
            <a:r>
              <a:rPr lang="en-US" baseline="0" dirty="0" smtClean="0"/>
              <a:t> the public will have timely access to </a:t>
            </a:r>
            <a:r>
              <a:rPr lang="en-US" baseline="0" dirty="0" smtClean="0"/>
              <a:t>important information, </a:t>
            </a:r>
            <a:r>
              <a:rPr lang="en-US" baseline="0" dirty="0" smtClean="0"/>
              <a:t>allow ways for them to ask about and receive answers </a:t>
            </a:r>
            <a:r>
              <a:rPr lang="en-US" baseline="0" dirty="0" smtClean="0"/>
              <a:t>before </a:t>
            </a:r>
            <a:r>
              <a:rPr lang="en-US" baseline="0" dirty="0" smtClean="0"/>
              <a:t>decisions get made.</a:t>
            </a:r>
            <a:endParaRPr lang="en-US" dirty="0"/>
          </a:p>
        </p:txBody>
      </p:sp>
      <p:sp>
        <p:nvSpPr>
          <p:cNvPr id="4" name="Slide Number Placeholder 3"/>
          <p:cNvSpPr>
            <a:spLocks noGrp="1"/>
          </p:cNvSpPr>
          <p:nvPr>
            <p:ph type="sldNum" sz="quarter" idx="10"/>
          </p:nvPr>
        </p:nvSpPr>
        <p:spPr/>
        <p:txBody>
          <a:bodyPr/>
          <a:lstStyle/>
          <a:p>
            <a:fld id="{A96716BE-71C1-8F4F-AAC0-609CC8F9B9B8}" type="slidenum">
              <a:rPr lang="en-US" smtClean="0"/>
              <a:t>14</a:t>
            </a:fld>
            <a:endParaRPr lang="en-US"/>
          </a:p>
        </p:txBody>
      </p:sp>
    </p:spTree>
    <p:extLst>
      <p:ext uri="{BB962C8B-B14F-4D97-AF65-F5344CB8AC3E}">
        <p14:creationId xmlns:p14="http://schemas.microsoft.com/office/powerpoint/2010/main" val="2666418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would like to find ways to transform our information clutter</a:t>
            </a:r>
            <a:endParaRPr lang="en-US" dirty="0"/>
          </a:p>
        </p:txBody>
      </p:sp>
      <p:sp>
        <p:nvSpPr>
          <p:cNvPr id="4" name="Slide Number Placeholder 3"/>
          <p:cNvSpPr>
            <a:spLocks noGrp="1"/>
          </p:cNvSpPr>
          <p:nvPr>
            <p:ph type="sldNum" sz="quarter" idx="10"/>
          </p:nvPr>
        </p:nvSpPr>
        <p:spPr/>
        <p:txBody>
          <a:bodyPr/>
          <a:lstStyle/>
          <a:p>
            <a:fld id="{A96716BE-71C1-8F4F-AAC0-609CC8F9B9B8}" type="slidenum">
              <a:rPr lang="en-US" smtClean="0"/>
              <a:t>15</a:t>
            </a:fld>
            <a:endParaRPr lang="en-US"/>
          </a:p>
        </p:txBody>
      </p:sp>
    </p:spTree>
    <p:extLst>
      <p:ext uri="{BB962C8B-B14F-4D97-AF65-F5344CB8AC3E}">
        <p14:creationId xmlns:p14="http://schemas.microsoft.com/office/powerpoint/2010/main" val="3897737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hope that some of you out there might be interested in challenging yourselves in finding more effective ways for the public to access our information and provide input on developments that will affect their lives – AND YOURS TOO!</a:t>
            </a:r>
            <a:endParaRPr lang="en-US" dirty="0"/>
          </a:p>
        </p:txBody>
      </p:sp>
      <p:sp>
        <p:nvSpPr>
          <p:cNvPr id="4" name="Slide Number Placeholder 3"/>
          <p:cNvSpPr>
            <a:spLocks noGrp="1"/>
          </p:cNvSpPr>
          <p:nvPr>
            <p:ph type="sldNum" sz="quarter" idx="10"/>
          </p:nvPr>
        </p:nvSpPr>
        <p:spPr/>
        <p:txBody>
          <a:bodyPr/>
          <a:lstStyle/>
          <a:p>
            <a:fld id="{A96716BE-71C1-8F4F-AAC0-609CC8F9B9B8}" type="slidenum">
              <a:rPr lang="en-US" smtClean="0"/>
              <a:t>16</a:t>
            </a:fld>
            <a:endParaRPr lang="en-US"/>
          </a:p>
        </p:txBody>
      </p:sp>
    </p:spTree>
    <p:extLst>
      <p:ext uri="{BB962C8B-B14F-4D97-AF65-F5344CB8AC3E}">
        <p14:creationId xmlns:p14="http://schemas.microsoft.com/office/powerpoint/2010/main" val="3294718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6716BE-71C1-8F4F-AAC0-609CC8F9B9B8}" type="slidenum">
              <a:rPr lang="en-US" smtClean="0"/>
              <a:t>17</a:t>
            </a:fld>
            <a:endParaRPr lang="en-US"/>
          </a:p>
        </p:txBody>
      </p:sp>
    </p:spTree>
    <p:extLst>
      <p:ext uri="{BB962C8B-B14F-4D97-AF65-F5344CB8AC3E}">
        <p14:creationId xmlns:p14="http://schemas.microsoft.com/office/powerpoint/2010/main" val="1448774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 members of the public; unpaid volunteers,</a:t>
            </a:r>
            <a:r>
              <a:rPr lang="en-US" baseline="0" dirty="0" smtClean="0"/>
              <a:t> appointed by the Governor and confirmed by the Senate</a:t>
            </a:r>
            <a:endParaRPr lang="en-US" dirty="0"/>
          </a:p>
        </p:txBody>
      </p:sp>
      <p:sp>
        <p:nvSpPr>
          <p:cNvPr id="4" name="Slide Number Placeholder 3"/>
          <p:cNvSpPr>
            <a:spLocks noGrp="1"/>
          </p:cNvSpPr>
          <p:nvPr>
            <p:ph type="sldNum" sz="quarter" idx="10"/>
          </p:nvPr>
        </p:nvSpPr>
        <p:spPr/>
        <p:txBody>
          <a:bodyPr/>
          <a:lstStyle/>
          <a:p>
            <a:fld id="{A96716BE-71C1-8F4F-AAC0-609CC8F9B9B8}" type="slidenum">
              <a:rPr lang="en-US" smtClean="0"/>
              <a:t>2</a:t>
            </a:fld>
            <a:endParaRPr lang="en-US"/>
          </a:p>
        </p:txBody>
      </p:sp>
    </p:spTree>
    <p:extLst>
      <p:ext uri="{BB962C8B-B14F-4D97-AF65-F5344CB8AC3E}">
        <p14:creationId xmlns:p14="http://schemas.microsoft.com/office/powerpoint/2010/main" val="1613145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1961, the LUC has been the first of its kind</a:t>
            </a:r>
            <a:r>
              <a:rPr lang="en-US" baseline="0" dirty="0" smtClean="0"/>
              <a:t> nationwide, to classify all lands within a State into districts based on their resources and development potential</a:t>
            </a:r>
            <a:endParaRPr lang="en-US" dirty="0"/>
          </a:p>
        </p:txBody>
      </p:sp>
      <p:sp>
        <p:nvSpPr>
          <p:cNvPr id="4" name="Slide Number Placeholder 3"/>
          <p:cNvSpPr>
            <a:spLocks noGrp="1"/>
          </p:cNvSpPr>
          <p:nvPr>
            <p:ph type="sldNum" sz="quarter" idx="10"/>
          </p:nvPr>
        </p:nvSpPr>
        <p:spPr/>
        <p:txBody>
          <a:bodyPr/>
          <a:lstStyle/>
          <a:p>
            <a:fld id="{A96716BE-71C1-8F4F-AAC0-609CC8F9B9B8}" type="slidenum">
              <a:rPr lang="en-US" smtClean="0"/>
              <a:t>3</a:t>
            </a:fld>
            <a:endParaRPr lang="en-US"/>
          </a:p>
        </p:txBody>
      </p:sp>
    </p:spTree>
    <p:extLst>
      <p:ext uri="{BB962C8B-B14F-4D97-AF65-F5344CB8AC3E}">
        <p14:creationId xmlns:p14="http://schemas.microsoft.com/office/powerpoint/2010/main" val="2705537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location, the pace, and the process of development in Hawai`i</a:t>
            </a:r>
            <a:r>
              <a:rPr lang="en-US" baseline="0" dirty="0" smtClean="0"/>
              <a:t> affects everyone in this room and will continue to affect them into the future.  Development brings jobs, new housing opportunities, upgraded infrastructure; but it can also bring increased traffic, higher taxes, impacts on and access to beaches and other natural resources, and impacts to our cultural sites and practices.</a:t>
            </a:r>
            <a:endParaRPr lang="en-US" dirty="0"/>
          </a:p>
        </p:txBody>
      </p:sp>
      <p:sp>
        <p:nvSpPr>
          <p:cNvPr id="4" name="Slide Number Placeholder 3"/>
          <p:cNvSpPr>
            <a:spLocks noGrp="1"/>
          </p:cNvSpPr>
          <p:nvPr>
            <p:ph type="sldNum" sz="quarter" idx="10"/>
          </p:nvPr>
        </p:nvSpPr>
        <p:spPr/>
        <p:txBody>
          <a:bodyPr/>
          <a:lstStyle/>
          <a:p>
            <a:fld id="{A96716BE-71C1-8F4F-AAC0-609CC8F9B9B8}" type="slidenum">
              <a:rPr lang="en-US" smtClean="0"/>
              <a:t>4</a:t>
            </a:fld>
            <a:endParaRPr lang="en-US"/>
          </a:p>
        </p:txBody>
      </p:sp>
    </p:spTree>
    <p:extLst>
      <p:ext uri="{BB962C8B-B14F-4D97-AF65-F5344CB8AC3E}">
        <p14:creationId xmlns:p14="http://schemas.microsoft.com/office/powerpoint/2010/main" val="3947766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LUC has been making these important decisions for over 50 years and continues to wrestle with balancing the need</a:t>
            </a:r>
            <a:r>
              <a:rPr lang="en-US" baseline="0" dirty="0" smtClean="0"/>
              <a:t> for economic development, housing, and jobs with protection of all the natural and cultural resources that make Hawai`i special.</a:t>
            </a:r>
            <a:endParaRPr lang="en-US" dirty="0"/>
          </a:p>
        </p:txBody>
      </p:sp>
      <p:sp>
        <p:nvSpPr>
          <p:cNvPr id="4" name="Slide Number Placeholder 3"/>
          <p:cNvSpPr>
            <a:spLocks noGrp="1"/>
          </p:cNvSpPr>
          <p:nvPr>
            <p:ph type="sldNum" sz="quarter" idx="10"/>
          </p:nvPr>
        </p:nvSpPr>
        <p:spPr/>
        <p:txBody>
          <a:bodyPr/>
          <a:lstStyle/>
          <a:p>
            <a:fld id="{A96716BE-71C1-8F4F-AAC0-609CC8F9B9B8}" type="slidenum">
              <a:rPr lang="en-US" smtClean="0"/>
              <a:t>5</a:t>
            </a:fld>
            <a:endParaRPr lang="en-US"/>
          </a:p>
        </p:txBody>
      </p:sp>
    </p:spTree>
    <p:extLst>
      <p:ext uri="{BB962C8B-B14F-4D97-AF65-F5344CB8AC3E}">
        <p14:creationId xmlns:p14="http://schemas.microsoft.com/office/powerpoint/2010/main" val="604594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small professional</a:t>
            </a:r>
            <a:r>
              <a:rPr lang="en-US" baseline="0" dirty="0" smtClean="0"/>
              <a:t> staff we have, there are physical limitations on how many requests for information that we are able to handle over the phone, over the counter, or by regular or e-mail.  By making that process more efficient and user-friendly with an on-line service we can potentially help more people be part of an important decision-making process that affects their lives.  The decisions made at the LUC affect the future character of the Hawai`i that all of us will live in.</a:t>
            </a:r>
            <a:endParaRPr lang="en-US" dirty="0"/>
          </a:p>
        </p:txBody>
      </p:sp>
      <p:sp>
        <p:nvSpPr>
          <p:cNvPr id="4" name="Slide Number Placeholder 3"/>
          <p:cNvSpPr>
            <a:spLocks noGrp="1"/>
          </p:cNvSpPr>
          <p:nvPr>
            <p:ph type="sldNum" sz="quarter" idx="10"/>
          </p:nvPr>
        </p:nvSpPr>
        <p:spPr/>
        <p:txBody>
          <a:bodyPr/>
          <a:lstStyle/>
          <a:p>
            <a:fld id="{A96716BE-71C1-8F4F-AAC0-609CC8F9B9B8}" type="slidenum">
              <a:rPr lang="en-US" smtClean="0"/>
              <a:t>6</a:t>
            </a:fld>
            <a:endParaRPr lang="en-US"/>
          </a:p>
        </p:txBody>
      </p:sp>
    </p:spTree>
    <p:extLst>
      <p:ext uri="{BB962C8B-B14F-4D97-AF65-F5344CB8AC3E}">
        <p14:creationId xmlns:p14="http://schemas.microsoft.com/office/powerpoint/2010/main" val="3239334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looking for digital</a:t>
            </a:r>
            <a:r>
              <a:rPr lang="en-US" baseline="0" dirty="0" smtClean="0"/>
              <a:t> solutions that might make the process easier for the public to get information about development proposals, request specific services, or provide us with important information.</a:t>
            </a:r>
            <a:endParaRPr lang="en-US" dirty="0"/>
          </a:p>
        </p:txBody>
      </p:sp>
      <p:sp>
        <p:nvSpPr>
          <p:cNvPr id="4" name="Slide Number Placeholder 3"/>
          <p:cNvSpPr>
            <a:spLocks noGrp="1"/>
          </p:cNvSpPr>
          <p:nvPr>
            <p:ph type="sldNum" sz="quarter" idx="10"/>
          </p:nvPr>
        </p:nvSpPr>
        <p:spPr/>
        <p:txBody>
          <a:bodyPr/>
          <a:lstStyle/>
          <a:p>
            <a:fld id="{A96716BE-71C1-8F4F-AAC0-609CC8F9B9B8}" type="slidenum">
              <a:rPr lang="en-US" smtClean="0"/>
              <a:t>7</a:t>
            </a:fld>
            <a:endParaRPr lang="en-US"/>
          </a:p>
        </p:txBody>
      </p:sp>
    </p:spTree>
    <p:extLst>
      <p:ext uri="{BB962C8B-B14F-4D97-AF65-F5344CB8AC3E}">
        <p14:creationId xmlns:p14="http://schemas.microsoft.com/office/powerpoint/2010/main" val="3258859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part</a:t>
            </a:r>
            <a:r>
              <a:rPr lang="en-US" baseline="0" dirty="0" smtClean="0"/>
              <a:t> of our mission is to make all of the information that is considered by the LUC in making development decisions, available and accessible to the public in a format and in a way that allows them to provide input before decisions are made.</a:t>
            </a:r>
            <a:endParaRPr lang="en-US" dirty="0"/>
          </a:p>
        </p:txBody>
      </p:sp>
      <p:sp>
        <p:nvSpPr>
          <p:cNvPr id="4" name="Slide Number Placeholder 3"/>
          <p:cNvSpPr>
            <a:spLocks noGrp="1"/>
          </p:cNvSpPr>
          <p:nvPr>
            <p:ph type="sldNum" sz="quarter" idx="10"/>
          </p:nvPr>
        </p:nvSpPr>
        <p:spPr/>
        <p:txBody>
          <a:bodyPr/>
          <a:lstStyle/>
          <a:p>
            <a:fld id="{A96716BE-71C1-8F4F-AAC0-609CC8F9B9B8}" type="slidenum">
              <a:rPr lang="en-US" smtClean="0"/>
              <a:t>8</a:t>
            </a:fld>
            <a:endParaRPr lang="en-US"/>
          </a:p>
        </p:txBody>
      </p:sp>
    </p:spTree>
    <p:extLst>
      <p:ext uri="{BB962C8B-B14F-4D97-AF65-F5344CB8AC3E}">
        <p14:creationId xmlns:p14="http://schemas.microsoft.com/office/powerpoint/2010/main" val="3709322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information</a:t>
            </a:r>
            <a:r>
              <a:rPr lang="en-US" baseline="0" dirty="0" smtClean="0"/>
              <a:t> accessible to the public, businesses, and government agencies in near real-time so that they can provide their voices and ensure the best information is used by the LUC to make those difficult decisions.</a:t>
            </a:r>
            <a:endParaRPr lang="en-US" dirty="0"/>
          </a:p>
        </p:txBody>
      </p:sp>
      <p:sp>
        <p:nvSpPr>
          <p:cNvPr id="4" name="Slide Number Placeholder 3"/>
          <p:cNvSpPr>
            <a:spLocks noGrp="1"/>
          </p:cNvSpPr>
          <p:nvPr>
            <p:ph type="sldNum" sz="quarter" idx="10"/>
          </p:nvPr>
        </p:nvSpPr>
        <p:spPr/>
        <p:txBody>
          <a:bodyPr/>
          <a:lstStyle/>
          <a:p>
            <a:fld id="{A96716BE-71C1-8F4F-AAC0-609CC8F9B9B8}" type="slidenum">
              <a:rPr lang="en-US" smtClean="0"/>
              <a:t>9</a:t>
            </a:fld>
            <a:endParaRPr lang="en-US"/>
          </a:p>
        </p:txBody>
      </p:sp>
    </p:spTree>
    <p:extLst>
      <p:ext uri="{BB962C8B-B14F-4D97-AF65-F5344CB8AC3E}">
        <p14:creationId xmlns:p14="http://schemas.microsoft.com/office/powerpoint/2010/main" val="3497770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DF6BA3B-158E-4779-A51F-CFFC22D68344}" type="datetimeFigureOut">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86EE-20DB-45FB-B5CD-2C89062BD219}" type="slidenum">
              <a:rPr lang="en-US" smtClean="0"/>
              <a:t>‹#›</a:t>
            </a:fld>
            <a:endParaRPr lang="en-US"/>
          </a:p>
        </p:txBody>
      </p:sp>
    </p:spTree>
    <p:extLst>
      <p:ext uri="{BB962C8B-B14F-4D97-AF65-F5344CB8AC3E}">
        <p14:creationId xmlns:p14="http://schemas.microsoft.com/office/powerpoint/2010/main" val="84307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F6BA3B-158E-4779-A51F-CFFC22D68344}" type="datetimeFigureOut">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86EE-20DB-45FB-B5CD-2C89062BD219}" type="slidenum">
              <a:rPr lang="en-US" smtClean="0"/>
              <a:t>‹#›</a:t>
            </a:fld>
            <a:endParaRPr lang="en-US"/>
          </a:p>
        </p:txBody>
      </p:sp>
    </p:spTree>
    <p:extLst>
      <p:ext uri="{BB962C8B-B14F-4D97-AF65-F5344CB8AC3E}">
        <p14:creationId xmlns:p14="http://schemas.microsoft.com/office/powerpoint/2010/main" val="798853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F6BA3B-158E-4779-A51F-CFFC22D68344}" type="datetimeFigureOut">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86EE-20DB-45FB-B5CD-2C89062BD219}" type="slidenum">
              <a:rPr lang="en-US" smtClean="0"/>
              <a:t>‹#›</a:t>
            </a:fld>
            <a:endParaRPr lang="en-US"/>
          </a:p>
        </p:txBody>
      </p:sp>
    </p:spTree>
    <p:extLst>
      <p:ext uri="{BB962C8B-B14F-4D97-AF65-F5344CB8AC3E}">
        <p14:creationId xmlns:p14="http://schemas.microsoft.com/office/powerpoint/2010/main" val="4225627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F6BA3B-158E-4779-A51F-CFFC22D68344}" type="datetimeFigureOut">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86EE-20DB-45FB-B5CD-2C89062BD219}" type="slidenum">
              <a:rPr lang="en-US" smtClean="0"/>
              <a:t>‹#›</a:t>
            </a:fld>
            <a:endParaRPr lang="en-US"/>
          </a:p>
        </p:txBody>
      </p:sp>
    </p:spTree>
    <p:extLst>
      <p:ext uri="{BB962C8B-B14F-4D97-AF65-F5344CB8AC3E}">
        <p14:creationId xmlns:p14="http://schemas.microsoft.com/office/powerpoint/2010/main" val="3207814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DF6BA3B-158E-4779-A51F-CFFC22D68344}" type="datetimeFigureOut">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86EE-20DB-45FB-B5CD-2C89062BD219}" type="slidenum">
              <a:rPr lang="en-US" smtClean="0"/>
              <a:t>‹#›</a:t>
            </a:fld>
            <a:endParaRPr lang="en-US"/>
          </a:p>
        </p:txBody>
      </p:sp>
    </p:spTree>
    <p:extLst>
      <p:ext uri="{BB962C8B-B14F-4D97-AF65-F5344CB8AC3E}">
        <p14:creationId xmlns:p14="http://schemas.microsoft.com/office/powerpoint/2010/main" val="4016672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DF6BA3B-158E-4779-A51F-CFFC22D68344}" type="datetimeFigureOut">
              <a:rPr lang="en-US" smtClean="0"/>
              <a:t>8/24/2017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86EE-20DB-45FB-B5CD-2C89062BD219}" type="slidenum">
              <a:rPr lang="en-US" smtClean="0"/>
              <a:t>‹#›</a:t>
            </a:fld>
            <a:endParaRPr lang="en-US"/>
          </a:p>
        </p:txBody>
      </p:sp>
    </p:spTree>
    <p:extLst>
      <p:ext uri="{BB962C8B-B14F-4D97-AF65-F5344CB8AC3E}">
        <p14:creationId xmlns:p14="http://schemas.microsoft.com/office/powerpoint/2010/main" val="2895164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DF6BA3B-158E-4779-A51F-CFFC22D68344}" type="datetimeFigureOut">
              <a:rPr lang="en-US" smtClean="0"/>
              <a:t>8/24/2017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2F86EE-20DB-45FB-B5CD-2C89062BD219}" type="slidenum">
              <a:rPr lang="en-US" smtClean="0"/>
              <a:t>‹#›</a:t>
            </a:fld>
            <a:endParaRPr lang="en-US"/>
          </a:p>
        </p:txBody>
      </p:sp>
    </p:spTree>
    <p:extLst>
      <p:ext uri="{BB962C8B-B14F-4D97-AF65-F5344CB8AC3E}">
        <p14:creationId xmlns:p14="http://schemas.microsoft.com/office/powerpoint/2010/main" val="3386110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DF6BA3B-158E-4779-A51F-CFFC22D68344}" type="datetimeFigureOut">
              <a:rPr lang="en-US" smtClean="0"/>
              <a:t>8/24/2017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2F86EE-20DB-45FB-B5CD-2C89062BD219}" type="slidenum">
              <a:rPr lang="en-US" smtClean="0"/>
              <a:t>‹#›</a:t>
            </a:fld>
            <a:endParaRPr lang="en-US"/>
          </a:p>
        </p:txBody>
      </p:sp>
    </p:spTree>
    <p:extLst>
      <p:ext uri="{BB962C8B-B14F-4D97-AF65-F5344CB8AC3E}">
        <p14:creationId xmlns:p14="http://schemas.microsoft.com/office/powerpoint/2010/main" val="2208150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F6BA3B-158E-4779-A51F-CFFC22D68344}" type="datetimeFigureOut">
              <a:rPr lang="en-US" smtClean="0"/>
              <a:t>8/24/2017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2F86EE-20DB-45FB-B5CD-2C89062BD219}" type="slidenum">
              <a:rPr lang="en-US" smtClean="0"/>
              <a:t>‹#›</a:t>
            </a:fld>
            <a:endParaRPr lang="en-US"/>
          </a:p>
        </p:txBody>
      </p:sp>
    </p:spTree>
    <p:extLst>
      <p:ext uri="{BB962C8B-B14F-4D97-AF65-F5344CB8AC3E}">
        <p14:creationId xmlns:p14="http://schemas.microsoft.com/office/powerpoint/2010/main" val="2528506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F6BA3B-158E-4779-A51F-CFFC22D68344}" type="datetimeFigureOut">
              <a:rPr lang="en-US" smtClean="0"/>
              <a:t>8/24/2017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86EE-20DB-45FB-B5CD-2C89062BD219}" type="slidenum">
              <a:rPr lang="en-US" smtClean="0"/>
              <a:t>‹#›</a:t>
            </a:fld>
            <a:endParaRPr lang="en-US"/>
          </a:p>
        </p:txBody>
      </p:sp>
    </p:spTree>
    <p:extLst>
      <p:ext uri="{BB962C8B-B14F-4D97-AF65-F5344CB8AC3E}">
        <p14:creationId xmlns:p14="http://schemas.microsoft.com/office/powerpoint/2010/main" val="1177536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F6BA3B-158E-4779-A51F-CFFC22D68344}" type="datetimeFigureOut">
              <a:rPr lang="en-US" smtClean="0"/>
              <a:t>8/24/2017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86EE-20DB-45FB-B5CD-2C89062BD219}" type="slidenum">
              <a:rPr lang="en-US" smtClean="0"/>
              <a:t>‹#›</a:t>
            </a:fld>
            <a:endParaRPr lang="en-US"/>
          </a:p>
        </p:txBody>
      </p:sp>
    </p:spTree>
    <p:extLst>
      <p:ext uri="{BB962C8B-B14F-4D97-AF65-F5344CB8AC3E}">
        <p14:creationId xmlns:p14="http://schemas.microsoft.com/office/powerpoint/2010/main" val="2267091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F6BA3B-158E-4779-A51F-CFFC22D68344}" type="datetimeFigureOut">
              <a:rPr lang="en-US" smtClean="0"/>
              <a:t>8/24/2017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2F86EE-20DB-45FB-B5CD-2C89062BD219}" type="slidenum">
              <a:rPr lang="en-US" smtClean="0"/>
              <a:t>‹#›</a:t>
            </a:fld>
            <a:endParaRPr lang="en-US"/>
          </a:p>
        </p:txBody>
      </p:sp>
    </p:spTree>
    <p:extLst>
      <p:ext uri="{BB962C8B-B14F-4D97-AF65-F5344CB8AC3E}">
        <p14:creationId xmlns:p14="http://schemas.microsoft.com/office/powerpoint/2010/main" val="1553035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92338" y="1122363"/>
            <a:ext cx="7175662" cy="2387600"/>
          </a:xfrm>
        </p:spPr>
        <p:txBody>
          <a:bodyPr/>
          <a:lstStyle/>
          <a:p>
            <a:r>
              <a:rPr lang="en-US" dirty="0" smtClean="0"/>
              <a:t>ALOHA!!!</a:t>
            </a:r>
            <a:endParaRPr lang="en-US" dirty="0"/>
          </a:p>
        </p:txBody>
      </p:sp>
      <p:pic>
        <p:nvPicPr>
          <p:cNvPr id="4" name="Picture 3"/>
          <p:cNvPicPr>
            <a:picLocks noChangeAspect="1"/>
          </p:cNvPicPr>
          <p:nvPr/>
        </p:nvPicPr>
        <p:blipFill>
          <a:blip r:embed="rId3"/>
          <a:stretch>
            <a:fillRect/>
          </a:stretch>
        </p:blipFill>
        <p:spPr>
          <a:xfrm>
            <a:off x="314897" y="0"/>
            <a:ext cx="5202464" cy="5465988"/>
          </a:xfrm>
          <a:prstGeom prst="rect">
            <a:avLst/>
          </a:prstGeom>
        </p:spPr>
      </p:pic>
    </p:spTree>
    <p:extLst>
      <p:ext uri="{BB962C8B-B14F-4D97-AF65-F5344CB8AC3E}">
        <p14:creationId xmlns:p14="http://schemas.microsoft.com/office/powerpoint/2010/main" val="35453716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1449" y="626076"/>
            <a:ext cx="10824519" cy="4708981"/>
          </a:xfrm>
          <a:prstGeom prst="rect">
            <a:avLst/>
          </a:prstGeom>
          <a:noFill/>
        </p:spPr>
        <p:txBody>
          <a:bodyPr wrap="square" rtlCol="0">
            <a:spAutoFit/>
          </a:bodyPr>
          <a:lstStyle/>
          <a:p>
            <a:pPr algn="ctr"/>
            <a:r>
              <a:rPr lang="en-US" sz="6000" dirty="0" smtClean="0"/>
              <a:t>CITIZENS  NEED </a:t>
            </a:r>
            <a:r>
              <a:rPr lang="en-US" sz="6000" dirty="0" smtClean="0"/>
              <a:t>TO  </a:t>
            </a:r>
          </a:p>
          <a:p>
            <a:pPr algn="ctr"/>
            <a:r>
              <a:rPr lang="en-US" sz="6000" dirty="0" smtClean="0"/>
              <a:t>GET INFORMATION, </a:t>
            </a:r>
          </a:p>
          <a:p>
            <a:pPr algn="ctr"/>
            <a:r>
              <a:rPr lang="en-US" sz="6000" dirty="0" smtClean="0"/>
              <a:t>CONTRIBUTE PUBLIC TESTIMONY OR </a:t>
            </a:r>
          </a:p>
          <a:p>
            <a:pPr algn="ctr"/>
            <a:r>
              <a:rPr lang="en-US" sz="6000" dirty="0" smtClean="0"/>
              <a:t>SUBMIT DOCUMENTATION TO US </a:t>
            </a:r>
            <a:endParaRPr lang="en-US" sz="6000" dirty="0"/>
          </a:p>
        </p:txBody>
      </p:sp>
    </p:spTree>
    <p:extLst>
      <p:ext uri="{BB962C8B-B14F-4D97-AF65-F5344CB8AC3E}">
        <p14:creationId xmlns:p14="http://schemas.microsoft.com/office/powerpoint/2010/main" val="1697494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93432" y="1474572"/>
            <a:ext cx="8951432" cy="3046988"/>
          </a:xfrm>
          <a:prstGeom prst="rect">
            <a:avLst/>
          </a:prstGeom>
          <a:noFill/>
        </p:spPr>
        <p:txBody>
          <a:bodyPr wrap="square" rtlCol="0">
            <a:spAutoFit/>
          </a:bodyPr>
          <a:lstStyle/>
          <a:p>
            <a:pPr algn="ctr"/>
            <a:r>
              <a:rPr lang="en-US" sz="9600" dirty="0" smtClean="0"/>
              <a:t>WHY DO WE NEED HELP???</a:t>
            </a:r>
            <a:endParaRPr lang="en-US" sz="9600" dirty="0"/>
          </a:p>
        </p:txBody>
      </p:sp>
      <p:pic>
        <p:nvPicPr>
          <p:cNvPr id="3" name="Picture 2"/>
          <p:cNvPicPr>
            <a:picLocks noChangeAspect="1"/>
          </p:cNvPicPr>
          <p:nvPr/>
        </p:nvPicPr>
        <p:blipFill>
          <a:blip r:embed="rId3"/>
          <a:stretch>
            <a:fillRect/>
          </a:stretch>
        </p:blipFill>
        <p:spPr>
          <a:xfrm>
            <a:off x="1294901" y="861857"/>
            <a:ext cx="1849247" cy="4907481"/>
          </a:xfrm>
          <a:prstGeom prst="rect">
            <a:avLst/>
          </a:prstGeom>
        </p:spPr>
      </p:pic>
    </p:spTree>
    <p:extLst>
      <p:ext uri="{BB962C8B-B14F-4D97-AF65-F5344CB8AC3E}">
        <p14:creationId xmlns:p14="http://schemas.microsoft.com/office/powerpoint/2010/main" val="17080038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878774"/>
            <a:ext cx="12192000" cy="3508653"/>
          </a:xfrm>
          <a:prstGeom prst="rect">
            <a:avLst/>
          </a:prstGeom>
          <a:noFill/>
        </p:spPr>
        <p:txBody>
          <a:bodyPr wrap="square" rtlCol="0">
            <a:spAutoFit/>
          </a:bodyPr>
          <a:lstStyle/>
          <a:p>
            <a:pPr algn="ctr"/>
            <a:r>
              <a:rPr lang="en-US" sz="6000" dirty="0" smtClean="0"/>
              <a:t> </a:t>
            </a:r>
            <a:r>
              <a:rPr lang="en-US" sz="5400" dirty="0" smtClean="0"/>
              <a:t>WE WANT OUR </a:t>
            </a:r>
            <a:r>
              <a:rPr lang="en-US" sz="5400" b="1" u="sng" dirty="0" smtClean="0"/>
              <a:t>WEBSITE</a:t>
            </a:r>
            <a:r>
              <a:rPr lang="en-US" sz="5400" dirty="0" smtClean="0"/>
              <a:t> TO BE USED TO  </a:t>
            </a:r>
          </a:p>
          <a:p>
            <a:pPr marL="1484313" lvl="6" indent="-631825">
              <a:buFont typeface="Arial" panose="020B0604020202020204" pitchFamily="34" charset="0"/>
              <a:buChar char="•"/>
            </a:pPr>
            <a:r>
              <a:rPr lang="en-US" sz="5400" dirty="0" smtClean="0"/>
              <a:t>REQUEST </a:t>
            </a:r>
            <a:r>
              <a:rPr lang="en-US" sz="5400" b="1" dirty="0" smtClean="0"/>
              <a:t>INFORMATION</a:t>
            </a:r>
            <a:r>
              <a:rPr lang="en-US" sz="5400" dirty="0" smtClean="0"/>
              <a:t>, </a:t>
            </a:r>
          </a:p>
          <a:p>
            <a:pPr marL="1484313" indent="-631825">
              <a:buFont typeface="Arial" panose="020B0604020202020204" pitchFamily="34" charset="0"/>
              <a:buChar char="•"/>
            </a:pPr>
            <a:r>
              <a:rPr lang="en-US" sz="5400" dirty="0" smtClean="0"/>
              <a:t>SUBMIT </a:t>
            </a:r>
            <a:r>
              <a:rPr lang="en-US" sz="5400" b="1" dirty="0" smtClean="0"/>
              <a:t>PUBLIC </a:t>
            </a:r>
            <a:r>
              <a:rPr lang="en-US" sz="5400" b="1" dirty="0" smtClean="0"/>
              <a:t>TESTIMONY, </a:t>
            </a:r>
            <a:r>
              <a:rPr lang="en-US" sz="5400" dirty="0" smtClean="0"/>
              <a:t>OR </a:t>
            </a:r>
          </a:p>
          <a:p>
            <a:pPr marL="1484313" indent="-631825">
              <a:buFont typeface="Arial" panose="020B0604020202020204" pitchFamily="34" charset="0"/>
              <a:buChar char="•"/>
            </a:pPr>
            <a:r>
              <a:rPr lang="en-US" sz="5400" b="1" dirty="0" smtClean="0"/>
              <a:t>FILE DOCUMENTS</a:t>
            </a:r>
            <a:endParaRPr lang="en-US" sz="5400" dirty="0"/>
          </a:p>
        </p:txBody>
      </p:sp>
      <p:pic>
        <p:nvPicPr>
          <p:cNvPr id="3" name="Picture 2"/>
          <p:cNvPicPr>
            <a:picLocks noChangeAspect="1"/>
          </p:cNvPicPr>
          <p:nvPr/>
        </p:nvPicPr>
        <p:blipFill>
          <a:blip r:embed="rId3"/>
          <a:stretch>
            <a:fillRect/>
          </a:stretch>
        </p:blipFill>
        <p:spPr>
          <a:xfrm>
            <a:off x="7493577" y="3734047"/>
            <a:ext cx="2857500" cy="2857500"/>
          </a:xfrm>
          <a:prstGeom prst="rect">
            <a:avLst/>
          </a:prstGeom>
        </p:spPr>
      </p:pic>
    </p:spTree>
    <p:extLst>
      <p:ext uri="{BB962C8B-B14F-4D97-AF65-F5344CB8AC3E}">
        <p14:creationId xmlns:p14="http://schemas.microsoft.com/office/powerpoint/2010/main" val="6106173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41268"/>
            <a:ext cx="12192000" cy="6863417"/>
          </a:xfrm>
          <a:prstGeom prst="rect">
            <a:avLst/>
          </a:prstGeom>
          <a:noFill/>
        </p:spPr>
        <p:txBody>
          <a:bodyPr wrap="square" rtlCol="0">
            <a:spAutoFit/>
          </a:bodyPr>
          <a:lstStyle/>
          <a:p>
            <a:pPr algn="ctr"/>
            <a:r>
              <a:rPr lang="en-US" sz="4000" b="1" dirty="0" smtClean="0"/>
              <a:t>CREATE GREAT </a:t>
            </a:r>
            <a:r>
              <a:rPr lang="en-US" sz="4000" b="1" dirty="0" smtClean="0"/>
              <a:t>PUBLIC BENEFIT- </a:t>
            </a:r>
          </a:p>
          <a:p>
            <a:pPr algn="ctr"/>
            <a:endParaRPr lang="en-US" sz="4000" b="1" dirty="0" smtClean="0"/>
          </a:p>
          <a:p>
            <a:pPr marL="914400" indent="-450850">
              <a:buFont typeface="Arial" panose="020B0604020202020204" pitchFamily="34" charset="0"/>
              <a:buChar char="•"/>
            </a:pPr>
            <a:r>
              <a:rPr lang="en-US" sz="4000" b="1" dirty="0" smtClean="0"/>
              <a:t>DOCUMENTS ACCESSED OR SUBMITTED </a:t>
            </a:r>
            <a:r>
              <a:rPr lang="en-US" sz="4000" b="1" dirty="0" smtClean="0"/>
              <a:t>24/7- 365 </a:t>
            </a:r>
          </a:p>
          <a:p>
            <a:pPr marL="914400" indent="-450850"/>
            <a:r>
              <a:rPr lang="en-US" sz="4000" dirty="0" smtClean="0"/>
              <a:t>  </a:t>
            </a:r>
          </a:p>
          <a:p>
            <a:pPr marL="914400" indent="-450850">
              <a:buFont typeface="Arial" panose="020B0604020202020204" pitchFamily="34" charset="0"/>
              <a:buChar char="•"/>
            </a:pPr>
            <a:r>
              <a:rPr lang="en-US" sz="4000" b="1" dirty="0" smtClean="0"/>
              <a:t>FANTASTIC TRANSPARENCY</a:t>
            </a:r>
          </a:p>
          <a:p>
            <a:pPr marL="914400" indent="-450850">
              <a:buFont typeface="Arial" panose="020B0604020202020204" pitchFamily="34" charset="0"/>
              <a:buChar char="•"/>
            </a:pPr>
            <a:endParaRPr lang="en-US" sz="4000" b="1" dirty="0" smtClean="0"/>
          </a:p>
          <a:p>
            <a:pPr marL="914400" indent="-450850">
              <a:buFont typeface="Arial" panose="020B0604020202020204" pitchFamily="34" charset="0"/>
              <a:buChar char="•"/>
            </a:pPr>
            <a:r>
              <a:rPr lang="en-US" sz="4000" b="1" dirty="0" smtClean="0"/>
              <a:t>BETTER INFO SHARING- BETTER DECISION-MAKING </a:t>
            </a:r>
          </a:p>
          <a:p>
            <a:pPr marL="914400" indent="-450850"/>
            <a:r>
              <a:rPr lang="en-US" sz="4000" dirty="0" smtClean="0"/>
              <a:t>	</a:t>
            </a:r>
            <a:r>
              <a:rPr lang="en-US" sz="4000" u="sng" dirty="0" smtClean="0"/>
              <a:t> </a:t>
            </a:r>
          </a:p>
          <a:p>
            <a:pPr marL="914400" indent="-450850">
              <a:buFont typeface="Arial" panose="020B0604020202020204" pitchFamily="34" charset="0"/>
              <a:buChar char="•"/>
            </a:pPr>
            <a:r>
              <a:rPr lang="en-US" sz="4000" b="1" dirty="0" smtClean="0"/>
              <a:t>LUC </a:t>
            </a:r>
            <a:r>
              <a:rPr lang="en-US" sz="4000" b="1" dirty="0"/>
              <a:t>STAFF CAN BETTER </a:t>
            </a:r>
            <a:r>
              <a:rPr lang="en-US" sz="4000" b="1" u="sng" dirty="0"/>
              <a:t>REACT AND RESPOND </a:t>
            </a:r>
          </a:p>
          <a:p>
            <a:pPr marL="914400" indent="-450850"/>
            <a:r>
              <a:rPr lang="en-US" sz="4000" dirty="0" smtClean="0"/>
              <a:t> </a:t>
            </a:r>
            <a:endParaRPr lang="en-US" sz="4000" u="sng" dirty="0"/>
          </a:p>
          <a:p>
            <a:pPr algn="ctr"/>
            <a:endParaRPr lang="en-US" sz="4000" u="sng" dirty="0"/>
          </a:p>
        </p:txBody>
      </p:sp>
    </p:spTree>
    <p:extLst>
      <p:ext uri="{BB962C8B-B14F-4D97-AF65-F5344CB8AC3E}">
        <p14:creationId xmlns:p14="http://schemas.microsoft.com/office/powerpoint/2010/main" val="37922307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546" y="612844"/>
            <a:ext cx="12299092" cy="5632311"/>
          </a:xfrm>
          <a:prstGeom prst="rect">
            <a:avLst/>
          </a:prstGeom>
          <a:noFill/>
        </p:spPr>
        <p:txBody>
          <a:bodyPr wrap="square" rtlCol="0">
            <a:spAutoFit/>
          </a:bodyPr>
          <a:lstStyle/>
          <a:p>
            <a:pPr algn="ctr"/>
            <a:r>
              <a:rPr lang="en-US" sz="6000" b="1" dirty="0" smtClean="0"/>
              <a:t>THE PUBLIC WOULD  </a:t>
            </a:r>
          </a:p>
          <a:p>
            <a:pPr algn="ctr"/>
            <a:r>
              <a:rPr lang="en-US" sz="6000" b="1" dirty="0" smtClean="0"/>
              <a:t>GET </a:t>
            </a:r>
            <a:r>
              <a:rPr lang="en-US" sz="6000" b="1" u="sng" dirty="0" smtClean="0"/>
              <a:t>BETTER</a:t>
            </a:r>
            <a:r>
              <a:rPr lang="en-US" sz="6000" b="1" dirty="0" smtClean="0"/>
              <a:t> INFORMATION </a:t>
            </a:r>
          </a:p>
          <a:p>
            <a:pPr algn="ctr"/>
            <a:r>
              <a:rPr lang="en-US" sz="6000" b="1" dirty="0" smtClean="0"/>
              <a:t>COULD ASK </a:t>
            </a:r>
            <a:r>
              <a:rPr lang="en-US" sz="6000" b="1" u="sng" dirty="0" smtClean="0"/>
              <a:t>BETTER </a:t>
            </a:r>
            <a:r>
              <a:rPr lang="en-US" sz="6000" b="1" dirty="0" smtClean="0"/>
              <a:t>QUESTIONS, </a:t>
            </a:r>
          </a:p>
          <a:p>
            <a:pPr algn="ctr"/>
            <a:r>
              <a:rPr lang="en-US" sz="6000" b="1" dirty="0" smtClean="0"/>
              <a:t>SEEK </a:t>
            </a:r>
            <a:r>
              <a:rPr lang="en-US" sz="6000" b="1" u="sng" dirty="0" smtClean="0"/>
              <a:t>BETTER</a:t>
            </a:r>
            <a:r>
              <a:rPr lang="en-US" sz="6000" b="1" dirty="0" smtClean="0"/>
              <a:t> ANSWERS, AND </a:t>
            </a:r>
          </a:p>
          <a:p>
            <a:pPr algn="ctr"/>
            <a:r>
              <a:rPr lang="en-US" sz="6000" b="1" u="sng" dirty="0" smtClean="0"/>
              <a:t>BE SURE </a:t>
            </a:r>
            <a:r>
              <a:rPr lang="en-US" sz="6000" b="1" dirty="0" smtClean="0"/>
              <a:t>THEIR VOICES ARE HEARD BEFORE </a:t>
            </a:r>
            <a:r>
              <a:rPr lang="en-US" sz="6000" b="1" dirty="0" smtClean="0"/>
              <a:t>DECISIONS </a:t>
            </a:r>
            <a:r>
              <a:rPr lang="en-US" sz="6000" b="1" dirty="0" smtClean="0"/>
              <a:t>ARE MADE!!!</a:t>
            </a:r>
            <a:endParaRPr lang="en-US" sz="6000" b="1" dirty="0"/>
          </a:p>
        </p:txBody>
      </p:sp>
    </p:spTree>
    <p:extLst>
      <p:ext uri="{BB962C8B-B14F-4D97-AF65-F5344CB8AC3E}">
        <p14:creationId xmlns:p14="http://schemas.microsoft.com/office/powerpoint/2010/main" val="32812984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024" y="994881"/>
            <a:ext cx="10849232" cy="5577266"/>
          </a:xfrm>
          <a:prstGeom prst="rect">
            <a:avLst/>
          </a:prstGeom>
        </p:spPr>
      </p:pic>
      <p:sp>
        <p:nvSpPr>
          <p:cNvPr id="3" name="Rectangle 2"/>
          <p:cNvSpPr/>
          <p:nvPr/>
        </p:nvSpPr>
        <p:spPr>
          <a:xfrm>
            <a:off x="0" y="1"/>
            <a:ext cx="12191999" cy="830997"/>
          </a:xfrm>
          <a:prstGeom prst="rect">
            <a:avLst/>
          </a:prstGeom>
        </p:spPr>
        <p:txBody>
          <a:bodyPr wrap="square">
            <a:spAutoFit/>
          </a:bodyPr>
          <a:lstStyle/>
          <a:p>
            <a:pPr algn="ctr"/>
            <a:r>
              <a:rPr lang="en-US" sz="4800" b="1" dirty="0" smtClean="0">
                <a:solidFill>
                  <a:srgbClr val="FF0000"/>
                </a:solidFill>
              </a:rPr>
              <a:t>TRANSFORM OUR INFORMATION CLUTTER</a:t>
            </a:r>
            <a:endParaRPr lang="en-US" sz="4800" b="1" dirty="0">
              <a:solidFill>
                <a:srgbClr val="FF0000"/>
              </a:solidFill>
            </a:endParaRPr>
          </a:p>
        </p:txBody>
      </p:sp>
    </p:spTree>
    <p:extLst>
      <p:ext uri="{BB962C8B-B14F-4D97-AF65-F5344CB8AC3E}">
        <p14:creationId xmlns:p14="http://schemas.microsoft.com/office/powerpoint/2010/main" val="7127930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4930" y="2833816"/>
            <a:ext cx="6549634"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START </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 name="Right Arrow 2"/>
          <p:cNvSpPr/>
          <p:nvPr/>
        </p:nvSpPr>
        <p:spPr>
          <a:xfrm>
            <a:off x="4679092" y="313554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077004" y="2833816"/>
            <a:ext cx="2047355"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FINISH</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TextBox 5"/>
          <p:cNvSpPr txBox="1"/>
          <p:nvPr/>
        </p:nvSpPr>
        <p:spPr>
          <a:xfrm>
            <a:off x="-626075" y="111522"/>
            <a:ext cx="12191999" cy="2585323"/>
          </a:xfrm>
          <a:prstGeom prst="rect">
            <a:avLst/>
          </a:prstGeom>
          <a:noFill/>
        </p:spPr>
        <p:txBody>
          <a:bodyPr wrap="square" rtlCol="0">
            <a:spAutoFit/>
          </a:bodyPr>
          <a:lstStyle/>
          <a:p>
            <a:pPr algn="ctr"/>
            <a:r>
              <a:rPr lang="en-US" sz="5400" dirty="0" smtClean="0"/>
              <a:t>INTO A MUCH SMOOTHER </a:t>
            </a:r>
          </a:p>
          <a:p>
            <a:pPr algn="ctr"/>
            <a:r>
              <a:rPr lang="en-US" sz="5400" dirty="0" smtClean="0"/>
              <a:t>AND </a:t>
            </a:r>
          </a:p>
          <a:p>
            <a:pPr algn="ctr"/>
            <a:r>
              <a:rPr lang="en-US" sz="5400" dirty="0" smtClean="0"/>
              <a:t>SMARTER PROCESS </a:t>
            </a:r>
            <a:endParaRPr lang="en-US" sz="5400" dirty="0"/>
          </a:p>
        </p:txBody>
      </p:sp>
      <p:pic>
        <p:nvPicPr>
          <p:cNvPr id="4" name="Picture 3"/>
          <p:cNvPicPr>
            <a:picLocks noChangeAspect="1"/>
          </p:cNvPicPr>
          <p:nvPr/>
        </p:nvPicPr>
        <p:blipFill>
          <a:blip r:embed="rId3"/>
          <a:stretch>
            <a:fillRect/>
          </a:stretch>
        </p:blipFill>
        <p:spPr>
          <a:xfrm flipH="1">
            <a:off x="1587425" y="3734224"/>
            <a:ext cx="1919963" cy="2715528"/>
          </a:xfrm>
          <a:prstGeom prst="rect">
            <a:avLst/>
          </a:prstGeom>
        </p:spPr>
      </p:pic>
      <p:pic>
        <p:nvPicPr>
          <p:cNvPr id="7" name="Picture 6"/>
          <p:cNvPicPr>
            <a:picLocks noChangeAspect="1"/>
          </p:cNvPicPr>
          <p:nvPr/>
        </p:nvPicPr>
        <p:blipFill>
          <a:blip r:embed="rId4">
            <a:alphaModFix amt="64000"/>
          </a:blip>
          <a:stretch>
            <a:fillRect/>
          </a:stretch>
        </p:blipFill>
        <p:spPr>
          <a:xfrm rot="21179253" flipH="1">
            <a:off x="7185594" y="3608877"/>
            <a:ext cx="2031007" cy="3136879"/>
          </a:xfrm>
          <a:prstGeom prst="rect">
            <a:avLst/>
          </a:prstGeom>
        </p:spPr>
      </p:pic>
    </p:spTree>
    <p:extLst>
      <p:ext uri="{BB962C8B-B14F-4D97-AF65-F5344CB8AC3E}">
        <p14:creationId xmlns:p14="http://schemas.microsoft.com/office/powerpoint/2010/main" val="34987317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0992" y="1134555"/>
            <a:ext cx="9144000" cy="2387600"/>
          </a:xfrm>
        </p:spPr>
        <p:txBody>
          <a:bodyPr/>
          <a:lstStyle/>
          <a:p>
            <a:r>
              <a:rPr lang="en-US" b="1" u="sng" dirty="0" smtClean="0"/>
              <a:t>MAHALO!!!</a:t>
            </a:r>
            <a:endParaRPr lang="en-US" b="1" u="sng" dirty="0"/>
          </a:p>
        </p:txBody>
      </p:sp>
      <p:pic>
        <p:nvPicPr>
          <p:cNvPr id="5" name="Picture 4"/>
          <p:cNvPicPr>
            <a:picLocks noChangeAspect="1"/>
          </p:cNvPicPr>
          <p:nvPr/>
        </p:nvPicPr>
        <p:blipFill>
          <a:blip r:embed="rId3"/>
          <a:stretch>
            <a:fillRect/>
          </a:stretch>
        </p:blipFill>
        <p:spPr>
          <a:xfrm>
            <a:off x="1158240" y="979390"/>
            <a:ext cx="2091718" cy="4899220"/>
          </a:xfrm>
          <a:prstGeom prst="rect">
            <a:avLst/>
          </a:prstGeom>
        </p:spPr>
      </p:pic>
    </p:spTree>
    <p:extLst>
      <p:ext uri="{BB962C8B-B14F-4D97-AF65-F5344CB8AC3E}">
        <p14:creationId xmlns:p14="http://schemas.microsoft.com/office/powerpoint/2010/main" val="17878880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69650" y="1997839"/>
            <a:ext cx="6664411" cy="2862322"/>
          </a:xfrm>
          <a:prstGeom prst="rect">
            <a:avLst/>
          </a:prstGeom>
          <a:noFill/>
        </p:spPr>
        <p:txBody>
          <a:bodyPr wrap="square" rtlCol="0">
            <a:spAutoFit/>
          </a:bodyPr>
          <a:lstStyle/>
          <a:p>
            <a:pPr algn="ctr"/>
            <a:r>
              <a:rPr lang="en-US" sz="6000" dirty="0" smtClean="0"/>
              <a:t>WE ARE THE STATE LAND USE COMMISSION (LUC)</a:t>
            </a:r>
            <a:endParaRPr lang="en-US" sz="6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421" y="427182"/>
            <a:ext cx="4729843" cy="3728693"/>
          </a:xfrm>
          <a:prstGeom prst="rect">
            <a:avLst/>
          </a:prstGeom>
        </p:spPr>
      </p:pic>
    </p:spTree>
    <p:extLst>
      <p:ext uri="{BB962C8B-B14F-4D97-AF65-F5344CB8AC3E}">
        <p14:creationId xmlns:p14="http://schemas.microsoft.com/office/powerpoint/2010/main" val="10140828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60109" y="2104715"/>
            <a:ext cx="8031891" cy="2862322"/>
          </a:xfrm>
          <a:prstGeom prst="rect">
            <a:avLst/>
          </a:prstGeom>
          <a:noFill/>
        </p:spPr>
        <p:txBody>
          <a:bodyPr wrap="square" rtlCol="0">
            <a:spAutoFit/>
          </a:bodyPr>
          <a:lstStyle/>
          <a:p>
            <a:pPr algn="ctr"/>
            <a:r>
              <a:rPr lang="en-US" sz="6000" dirty="0" smtClean="0"/>
              <a:t>WE OVERSEE LAND USE DESIGNATIONS IN THE STATE OF </a:t>
            </a:r>
            <a:r>
              <a:rPr lang="en-US" sz="6000" dirty="0" smtClean="0"/>
              <a:t>HAWAI`I</a:t>
            </a:r>
            <a:endParaRPr lang="en-US" sz="6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17" y="889319"/>
            <a:ext cx="4011472" cy="3837060"/>
          </a:xfrm>
          <a:prstGeom prst="rect">
            <a:avLst/>
          </a:prstGeom>
        </p:spPr>
      </p:pic>
    </p:spTree>
    <p:extLst>
      <p:ext uri="{BB962C8B-B14F-4D97-AF65-F5344CB8AC3E}">
        <p14:creationId xmlns:p14="http://schemas.microsoft.com/office/powerpoint/2010/main" val="19989605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1578" y="856736"/>
            <a:ext cx="9753600" cy="4708981"/>
          </a:xfrm>
          <a:prstGeom prst="rect">
            <a:avLst/>
          </a:prstGeom>
          <a:noFill/>
        </p:spPr>
        <p:txBody>
          <a:bodyPr wrap="square" rtlCol="0">
            <a:spAutoFit/>
          </a:bodyPr>
          <a:lstStyle/>
          <a:p>
            <a:pPr algn="ctr"/>
            <a:r>
              <a:rPr lang="en-US" sz="6000" dirty="0" smtClean="0"/>
              <a:t>OUR JOB IS TO </a:t>
            </a:r>
          </a:p>
          <a:p>
            <a:pPr algn="ctr"/>
            <a:r>
              <a:rPr lang="en-US" sz="6000" dirty="0" smtClean="0"/>
              <a:t>CONTROL DEVELOPMENT AND PROTECT OUR NATURAL RESOURCES</a:t>
            </a:r>
          </a:p>
          <a:p>
            <a:pPr algn="ctr"/>
            <a:r>
              <a:rPr lang="en-US" sz="6000" dirty="0" smtClean="0"/>
              <a:t>FOR FUTURE GENERATIONS</a:t>
            </a:r>
            <a:endParaRPr lang="en-US" sz="6000" dirty="0"/>
          </a:p>
        </p:txBody>
      </p:sp>
    </p:spTree>
    <p:extLst>
      <p:ext uri="{BB962C8B-B14F-4D97-AF65-F5344CB8AC3E}">
        <p14:creationId xmlns:p14="http://schemas.microsoft.com/office/powerpoint/2010/main" val="35072200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0044" y="1845276"/>
            <a:ext cx="8315177" cy="3785652"/>
          </a:xfrm>
          <a:prstGeom prst="rect">
            <a:avLst/>
          </a:prstGeom>
          <a:noFill/>
        </p:spPr>
        <p:txBody>
          <a:bodyPr wrap="square" rtlCol="0">
            <a:spAutoFit/>
          </a:bodyPr>
          <a:lstStyle/>
          <a:p>
            <a:pPr algn="ctr"/>
            <a:r>
              <a:rPr lang="en-US" sz="6000" dirty="0" smtClean="0"/>
              <a:t>WHY ARE WE HERE TODAY???</a:t>
            </a:r>
          </a:p>
          <a:p>
            <a:pPr algn="ctr"/>
            <a:r>
              <a:rPr lang="en-US" sz="6000" dirty="0" smtClean="0"/>
              <a:t>  </a:t>
            </a:r>
          </a:p>
          <a:p>
            <a:pPr algn="ctr"/>
            <a:r>
              <a:rPr lang="en-US" sz="6000" dirty="0" smtClean="0"/>
              <a:t> </a:t>
            </a:r>
            <a:endParaRPr lang="en-US" sz="6000" dirty="0"/>
          </a:p>
        </p:txBody>
      </p:sp>
      <p:pic>
        <p:nvPicPr>
          <p:cNvPr id="3" name="Picture 2"/>
          <p:cNvPicPr>
            <a:picLocks noChangeAspect="1"/>
          </p:cNvPicPr>
          <p:nvPr/>
        </p:nvPicPr>
        <p:blipFill>
          <a:blip r:embed="rId3"/>
          <a:stretch>
            <a:fillRect/>
          </a:stretch>
        </p:blipFill>
        <p:spPr>
          <a:xfrm>
            <a:off x="993485" y="748455"/>
            <a:ext cx="2479104" cy="5397946"/>
          </a:xfrm>
          <a:prstGeom prst="rect">
            <a:avLst/>
          </a:prstGeom>
        </p:spPr>
      </p:pic>
    </p:spTree>
    <p:extLst>
      <p:ext uri="{BB962C8B-B14F-4D97-AF65-F5344CB8AC3E}">
        <p14:creationId xmlns:p14="http://schemas.microsoft.com/office/powerpoint/2010/main" val="18243851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97924" y="1037968"/>
            <a:ext cx="10709190" cy="4708981"/>
          </a:xfrm>
          <a:prstGeom prst="rect">
            <a:avLst/>
          </a:prstGeom>
          <a:noFill/>
        </p:spPr>
        <p:txBody>
          <a:bodyPr wrap="square" rtlCol="0">
            <a:spAutoFit/>
          </a:bodyPr>
          <a:lstStyle/>
          <a:p>
            <a:pPr algn="ctr"/>
            <a:r>
              <a:rPr lang="en-US" sz="6000" dirty="0" smtClean="0"/>
              <a:t>WE WANT TO </a:t>
            </a:r>
          </a:p>
          <a:p>
            <a:pPr algn="ctr"/>
            <a:r>
              <a:rPr lang="en-US" sz="6000" dirty="0" smtClean="0"/>
              <a:t>HELP THE PUBLIC </a:t>
            </a:r>
          </a:p>
          <a:p>
            <a:pPr algn="ctr"/>
            <a:r>
              <a:rPr lang="en-US" sz="6000" dirty="0" smtClean="0"/>
              <a:t>GET AND STAY INVOLVED </a:t>
            </a:r>
          </a:p>
          <a:p>
            <a:pPr algn="ctr"/>
            <a:r>
              <a:rPr lang="en-US" sz="6000" dirty="0" smtClean="0"/>
              <a:t>WITH PROTECTING HAWAII’S FUTURE</a:t>
            </a:r>
            <a:endParaRPr lang="en-US" sz="6000" dirty="0"/>
          </a:p>
        </p:txBody>
      </p:sp>
    </p:spTree>
    <p:extLst>
      <p:ext uri="{BB962C8B-B14F-4D97-AF65-F5344CB8AC3E}">
        <p14:creationId xmlns:p14="http://schemas.microsoft.com/office/powerpoint/2010/main" val="18150209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78949" y="1629718"/>
            <a:ext cx="7337757" cy="1938992"/>
          </a:xfrm>
          <a:prstGeom prst="rect">
            <a:avLst/>
          </a:prstGeom>
        </p:spPr>
        <p:txBody>
          <a:bodyPr wrap="square">
            <a:spAutoFit/>
          </a:bodyPr>
          <a:lstStyle/>
          <a:p>
            <a:pPr algn="ctr"/>
            <a:r>
              <a:rPr lang="en-US" sz="6000" dirty="0" smtClean="0"/>
              <a:t>WHAT IS OUR PROBLEM???</a:t>
            </a:r>
            <a:endParaRPr lang="en-US" sz="6000" dirty="0"/>
          </a:p>
        </p:txBody>
      </p:sp>
      <p:pic>
        <p:nvPicPr>
          <p:cNvPr id="3" name="Picture 2"/>
          <p:cNvPicPr>
            <a:picLocks noChangeAspect="1"/>
          </p:cNvPicPr>
          <p:nvPr/>
        </p:nvPicPr>
        <p:blipFill>
          <a:blip r:embed="rId3"/>
          <a:stretch>
            <a:fillRect/>
          </a:stretch>
        </p:blipFill>
        <p:spPr>
          <a:xfrm>
            <a:off x="1142426" y="884537"/>
            <a:ext cx="2257596" cy="4907482"/>
          </a:xfrm>
          <a:prstGeom prst="rect">
            <a:avLst/>
          </a:prstGeom>
        </p:spPr>
      </p:pic>
    </p:spTree>
    <p:extLst>
      <p:ext uri="{BB962C8B-B14F-4D97-AF65-F5344CB8AC3E}">
        <p14:creationId xmlns:p14="http://schemas.microsoft.com/office/powerpoint/2010/main" val="24174846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7322" y="843677"/>
            <a:ext cx="8057355" cy="5170646"/>
          </a:xfrm>
          <a:prstGeom prst="rect">
            <a:avLst/>
          </a:prstGeom>
          <a:noFill/>
        </p:spPr>
        <p:txBody>
          <a:bodyPr wrap="square" rtlCol="0">
            <a:spAutoFit/>
          </a:bodyPr>
          <a:lstStyle/>
          <a:p>
            <a:pPr algn="ctr"/>
            <a:r>
              <a:rPr lang="en-US" sz="5400" dirty="0" smtClean="0"/>
              <a:t>WE ARE THE </a:t>
            </a:r>
          </a:p>
          <a:p>
            <a:pPr algn="ctr"/>
            <a:r>
              <a:rPr lang="en-US" sz="5400" dirty="0" smtClean="0"/>
              <a:t>PUBLIC RESOURCE </a:t>
            </a:r>
          </a:p>
          <a:p>
            <a:pPr algn="ctr"/>
            <a:r>
              <a:rPr lang="en-US" sz="5400" dirty="0" smtClean="0"/>
              <a:t> FOR INFORMATION REGARDING DEVELOPMENT AND </a:t>
            </a:r>
          </a:p>
          <a:p>
            <a:pPr algn="ctr"/>
            <a:r>
              <a:rPr lang="en-US" sz="5400" dirty="0" smtClean="0"/>
              <a:t>LAND USE DESIGNATIONS </a:t>
            </a:r>
            <a:r>
              <a:rPr lang="en-US" sz="6000" dirty="0" smtClean="0"/>
              <a:t> </a:t>
            </a:r>
            <a:endParaRPr lang="en-US" sz="6000" dirty="0"/>
          </a:p>
        </p:txBody>
      </p:sp>
      <p:pic>
        <p:nvPicPr>
          <p:cNvPr id="1026" name="Picture 2" descr="Image result for buried in paperwork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50" y="249918"/>
            <a:ext cx="274320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673" y="1037921"/>
            <a:ext cx="2337647" cy="2391079"/>
          </a:xfrm>
          <a:prstGeom prst="rect">
            <a:avLst/>
          </a:prstGeom>
        </p:spPr>
      </p:pic>
    </p:spTree>
    <p:extLst>
      <p:ext uri="{BB962C8B-B14F-4D97-AF65-F5344CB8AC3E}">
        <p14:creationId xmlns:p14="http://schemas.microsoft.com/office/powerpoint/2010/main" val="8201865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1002" y="1216404"/>
            <a:ext cx="12249665" cy="3785652"/>
          </a:xfrm>
          <a:prstGeom prst="rect">
            <a:avLst/>
          </a:prstGeom>
          <a:noFill/>
        </p:spPr>
        <p:txBody>
          <a:bodyPr wrap="square" rtlCol="0">
            <a:spAutoFit/>
          </a:bodyPr>
          <a:lstStyle/>
          <a:p>
            <a:pPr algn="ctr"/>
            <a:r>
              <a:rPr lang="en-US" sz="6000" dirty="0" smtClean="0"/>
              <a:t>THE NEED FOR </a:t>
            </a:r>
          </a:p>
          <a:p>
            <a:pPr algn="ctr"/>
            <a:r>
              <a:rPr lang="en-US" sz="6000" dirty="0" smtClean="0"/>
              <a:t>OUR INFORMATION IS </a:t>
            </a:r>
            <a:r>
              <a:rPr lang="en-US" sz="6000" b="1" u="sng" dirty="0" smtClean="0"/>
              <a:t>CONSTANT </a:t>
            </a:r>
            <a:r>
              <a:rPr lang="en-US" sz="6000" dirty="0" smtClean="0"/>
              <a:t>AND DEVELOPMENT CHANGE IS </a:t>
            </a:r>
            <a:r>
              <a:rPr lang="en-US" sz="6000" b="1" u="sng" dirty="0" smtClean="0"/>
              <a:t>CONTROVERSIAL</a:t>
            </a:r>
            <a:endParaRPr lang="en-US" sz="6000" b="1" u="sng" dirty="0"/>
          </a:p>
        </p:txBody>
      </p:sp>
    </p:spTree>
    <p:extLst>
      <p:ext uri="{BB962C8B-B14F-4D97-AF65-F5344CB8AC3E}">
        <p14:creationId xmlns:p14="http://schemas.microsoft.com/office/powerpoint/2010/main" val="30225434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5BBABD3ED67B409AFFFDC911FC89DB" ma:contentTypeVersion="3" ma:contentTypeDescription="Create a new document." ma:contentTypeScope="" ma:versionID="04797fd41166752bac8b353348de2776">
  <xsd:schema xmlns:xsd="http://www.w3.org/2001/XMLSchema" xmlns:xs="http://www.w3.org/2001/XMLSchema" xmlns:p="http://schemas.microsoft.com/office/2006/metadata/properties" xmlns:ns2="3baa3fe4-e062-4580-9ff8-67986f948500" targetNamespace="http://schemas.microsoft.com/office/2006/metadata/properties" ma:root="true" ma:fieldsID="d14001a309c8280478829874f955b436" ns2:_="">
    <xsd:import namespace="3baa3fe4-e062-4580-9ff8-67986f948500"/>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aa3fe4-e062-4580-9ff8-67986f94850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BCE4456-D4D3-49DE-AB5A-E12CEA7112D4}"/>
</file>

<file path=customXml/itemProps2.xml><?xml version="1.0" encoding="utf-8"?>
<ds:datastoreItem xmlns:ds="http://schemas.openxmlformats.org/officeDocument/2006/customXml" ds:itemID="{50BE3846-49CC-4DF1-9F05-E855ED8821E1}"/>
</file>

<file path=customXml/itemProps3.xml><?xml version="1.0" encoding="utf-8"?>
<ds:datastoreItem xmlns:ds="http://schemas.openxmlformats.org/officeDocument/2006/customXml" ds:itemID="{C9A2C17F-21E6-41DB-9811-CFB71CBF842E}"/>
</file>

<file path=docProps/app.xml><?xml version="1.0" encoding="utf-8"?>
<Properties xmlns="http://schemas.openxmlformats.org/officeDocument/2006/extended-properties" xmlns:vt="http://schemas.openxmlformats.org/officeDocument/2006/docPropsVTypes">
  <TotalTime>697</TotalTime>
  <Words>791</Words>
  <Application>Microsoft Office PowerPoint</Application>
  <PresentationFormat>Widescreen</PresentationFormat>
  <Paragraphs>91</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ALOHA!!!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MAHALO!!!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ALOHA!!!</dc:title>
  <dc:creator>Hakoda, Riley K</dc:creator>
  <cp:lastModifiedBy>Derrickson, Scott A</cp:lastModifiedBy>
  <cp:revision>35</cp:revision>
  <cp:lastPrinted>2017-08-25T01:51:52Z</cp:lastPrinted>
  <dcterms:created xsi:type="dcterms:W3CDTF">2017-08-18T17:09:09Z</dcterms:created>
  <dcterms:modified xsi:type="dcterms:W3CDTF">2017-08-25T01:53:14Z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0x0101004F5BBABD3ED67B409AFFFDC911FC89DB</vt:lpwstr>
  </property>
</Properties>
</file>